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73" r:id="rId6"/>
    <p:sldId id="259" r:id="rId7"/>
    <p:sldId id="266" r:id="rId8"/>
    <p:sldId id="272" r:id="rId9"/>
    <p:sldId id="269" r:id="rId10"/>
    <p:sldId id="275" r:id="rId11"/>
    <p:sldId id="276" r:id="rId12"/>
    <p:sldId id="270" r:id="rId13"/>
    <p:sldId id="271" r:id="rId14"/>
    <p:sldId id="262" r:id="rId15"/>
  </p:sldIdLst>
  <p:sldSz cx="12192000" cy="6858000"/>
  <p:notesSz cx="6858000" cy="9144000"/>
  <p:embeddedFontLst>
    <p:embeddedFont>
      <p:font typeface="Corbel" panose="020B05030202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065" autoAdjust="0"/>
  </p:normalViewPr>
  <p:slideViewPr>
    <p:cSldViewPr snapToGrid="0">
      <p:cViewPr>
        <p:scale>
          <a:sx n="75" d="100"/>
          <a:sy n="75" d="100"/>
        </p:scale>
        <p:origin x="226" y="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18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902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13867573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138675732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c138675732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20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180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024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416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4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1">
  <p:cSld name="Title Slide_0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orbel"/>
              <a:buNone/>
              <a:defRPr sz="5400" b="1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9" name="Google Shape;19;p2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20" name="Google Shape;20;p2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72999" y="1312605"/>
            <a:ext cx="1745251" cy="67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2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168" name="Google Shape;168;p13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5850" y="391862"/>
            <a:ext cx="1745251" cy="67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3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  <a:defRPr sz="4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638" y="6260507"/>
            <a:ext cx="1075427" cy="41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4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 rot="-54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9" name="Google Shape;179;p14"/>
            <p:cNvSpPr/>
            <p:nvPr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oogle Shape;180;p14"/>
            <p:cNvGrpSpPr/>
            <p:nvPr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</p:grpSpPr>
          <p:sp>
            <p:nvSpPr>
              <p:cNvPr id="181" name="Google Shape;181;p14"/>
              <p:cNvSpPr/>
              <p:nvPr/>
            </p:nvSpPr>
            <p:spPr>
              <a:xfrm>
                <a:off x="11114088" y="2241550"/>
                <a:ext cx="1905000" cy="235426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53" extrusionOk="0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11412538" y="2590800"/>
                <a:ext cx="835025" cy="16732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93" extrusionOk="0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3" name="Google Shape;183;p14"/>
          <p:cNvSpPr txBox="1"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5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186" name="Google Shape;186;p15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5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515938" y="1825625"/>
            <a:ext cx="108378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6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197" name="Google Shape;197;p16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6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1"/>
          </p:nvPr>
        </p:nvSpPr>
        <p:spPr>
          <a:xfrm>
            <a:off x="515938" y="1825625"/>
            <a:ext cx="55038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7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209" name="Google Shape;209;p17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7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7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body" idx="2"/>
          </p:nvPr>
        </p:nvSpPr>
        <p:spPr>
          <a:xfrm>
            <a:off x="51593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>
            <a:spLocks noGrp="1"/>
          </p:cNvSpPr>
          <p:nvPr>
            <p:ph type="pic" idx="2"/>
          </p:nvPr>
        </p:nvSpPr>
        <p:spPr>
          <a:xfrm>
            <a:off x="6096000" y="768485"/>
            <a:ext cx="5305662" cy="530566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223" name="Google Shape;223;p18"/>
          <p:cNvGrpSpPr/>
          <p:nvPr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</p:grpSpPr>
        <p:sp>
          <p:nvSpPr>
            <p:cNvPr id="224" name="Google Shape;224;p18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28" name="Google Shape;22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231" name="Google Shape;231;p19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9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body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2">
  <p:cSld name="Title Slide_0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29" name="Google Shape;29;p3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30" name="Google Shape;30;p3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5850" y="391862"/>
            <a:ext cx="1745251" cy="67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3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">
  <p:cSld name="Title and Content with Imag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38960" y="1825625"/>
            <a:ext cx="491418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</p:grpSpPr>
        <p:sp>
          <p:nvSpPr>
            <p:cNvPr id="47" name="Google Shape;47;p5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5"/>
          <p:cNvSpPr>
            <a:spLocks noGrp="1"/>
          </p:cNvSpPr>
          <p:nvPr>
            <p:ph type="pic" idx="2"/>
          </p:nvPr>
        </p:nvSpPr>
        <p:spPr>
          <a:xfrm>
            <a:off x="5884648" y="0"/>
            <a:ext cx="6307353" cy="578037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2">
  <p:cSld name="Title and Content 0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538960" y="1825625"/>
            <a:ext cx="491418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040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lt2">
              <a:alpha val="5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>
            <a:spLocks noGrp="1"/>
          </p:cNvSpPr>
          <p:nvPr>
            <p:ph type="pic" idx="2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Layout">
  <p:cSld name="Comparison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1"/>
          </p:nvPr>
        </p:nvSpPr>
        <p:spPr>
          <a:xfrm>
            <a:off x="680934" y="2863158"/>
            <a:ext cx="4074002" cy="284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2"/>
          </p:nvPr>
        </p:nvSpPr>
        <p:spPr>
          <a:xfrm>
            <a:off x="1309370" y="1903728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3"/>
          </p:nvPr>
        </p:nvSpPr>
        <p:spPr>
          <a:xfrm>
            <a:off x="7327918" y="1648186"/>
            <a:ext cx="4074002" cy="28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4"/>
          </p:nvPr>
        </p:nvSpPr>
        <p:spPr>
          <a:xfrm>
            <a:off x="7475709" y="4963450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 cap="none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5084763" y="1652762"/>
            <a:ext cx="1001899" cy="100189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>
            <a:spLocks noGrp="1"/>
          </p:cNvSpPr>
          <p:nvPr>
            <p:ph type="pic" idx="5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"/>
          <p:cNvSpPr>
            <a:spLocks noGrp="1"/>
          </p:cNvSpPr>
          <p:nvPr>
            <p:ph type="pic" idx="6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99" name="Google Shape;99;p9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Team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0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109" name="Google Shape;109;p10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0"/>
          <p:cNvSpPr/>
          <p:nvPr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4011967" y="1778212"/>
            <a:ext cx="1320476" cy="362088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6850703" y="1778212"/>
            <a:ext cx="1320476" cy="362088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9703086" y="1778212"/>
            <a:ext cx="1320476" cy="362088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1158568" y="1778212"/>
            <a:ext cx="1320476" cy="362088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046" y="6261436"/>
            <a:ext cx="1073019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0"/>
          <p:cNvSpPr>
            <a:spLocks noGrp="1"/>
          </p:cNvSpPr>
          <p:nvPr>
            <p:ph type="pic" idx="2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6" name="Google Shape;126;p10"/>
          <p:cNvSpPr>
            <a:spLocks noGrp="1"/>
          </p:cNvSpPr>
          <p:nvPr>
            <p:ph type="pic" idx="3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7" name="Google Shape;127;p10"/>
          <p:cNvSpPr>
            <a:spLocks noGrp="1"/>
          </p:cNvSpPr>
          <p:nvPr>
            <p:ph type="pic" idx="4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8" name="Google Shape;128;p10"/>
          <p:cNvSpPr>
            <a:spLocks noGrp="1"/>
          </p:cNvSpPr>
          <p:nvPr>
            <p:ph type="pic" idx="5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9" name="Google Shape;129;p10"/>
          <p:cNvSpPr txBox="1">
            <a:spLocks noGrp="1"/>
          </p:cNvSpPr>
          <p:nvPr>
            <p:ph type="body" idx="1"/>
          </p:nvPr>
        </p:nvSpPr>
        <p:spPr>
          <a:xfrm>
            <a:off x="524454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6"/>
          </p:nvPr>
        </p:nvSpPr>
        <p:spPr>
          <a:xfrm>
            <a:off x="524454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sz="16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body" idx="7"/>
          </p:nvPr>
        </p:nvSpPr>
        <p:spPr>
          <a:xfrm>
            <a:off x="3377853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8"/>
          </p:nvPr>
        </p:nvSpPr>
        <p:spPr>
          <a:xfrm>
            <a:off x="3377853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sz="16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9"/>
          </p:nvPr>
        </p:nvSpPr>
        <p:spPr>
          <a:xfrm>
            <a:off x="6216589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body" idx="13"/>
          </p:nvPr>
        </p:nvSpPr>
        <p:spPr>
          <a:xfrm>
            <a:off x="6216589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sz="16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14"/>
          </p:nvPr>
        </p:nvSpPr>
        <p:spPr>
          <a:xfrm>
            <a:off x="9068972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5"/>
          </p:nvPr>
        </p:nvSpPr>
        <p:spPr>
          <a:xfrm>
            <a:off x="9068972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sz="16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 0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subTitle" idx="1"/>
          </p:nvPr>
        </p:nvSpPr>
        <p:spPr>
          <a:xfrm>
            <a:off x="7002130" y="4484691"/>
            <a:ext cx="4540440" cy="5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1"/>
          <p:cNvSpPr>
            <a:spLocks noGrp="1"/>
          </p:cNvSpPr>
          <p:nvPr>
            <p:ph type="pic" idx="2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40" name="Google Shape;140;p11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141" name="Google Shape;141;p11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72999" y="1844881"/>
            <a:ext cx="1745251" cy="67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1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11"/>
          <p:cNvSpPr txBox="1">
            <a:spLocks noGrp="1"/>
          </p:cNvSpPr>
          <p:nvPr>
            <p:ph type="body" idx="3"/>
          </p:nvPr>
        </p:nvSpPr>
        <p:spPr>
          <a:xfrm>
            <a:off x="7002320" y="5012635"/>
            <a:ext cx="45339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6" name="Google Shape;146;p11" descr="Envelo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475" y="4452337"/>
            <a:ext cx="387795" cy="38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 descr="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2084" y="4925640"/>
            <a:ext cx="426575" cy="4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orbel"/>
              <a:buNone/>
              <a:defRPr sz="6000" b="1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02">
  <p:cSld name="1_Title Slide_0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2"/>
          <p:cNvSpPr>
            <a:spLocks noGrp="1"/>
          </p:cNvSpPr>
          <p:nvPr>
            <p:ph type="pic" idx="2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52" name="Google Shape;152;p12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153" name="Google Shape;153;p12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" name="Google Shape;1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5850" y="391862"/>
            <a:ext cx="1745251" cy="67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2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7" name="Google Shape;157;p12" descr="Envelo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475" y="4452337"/>
            <a:ext cx="387795" cy="38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 descr="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2084" y="4925640"/>
            <a:ext cx="426575" cy="4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>
            <a:spLocks noGrp="1"/>
          </p:cNvSpPr>
          <p:nvPr>
            <p:ph type="subTitle" idx="1"/>
          </p:nvPr>
        </p:nvSpPr>
        <p:spPr>
          <a:xfrm>
            <a:off x="7002130" y="4484691"/>
            <a:ext cx="4540440" cy="5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body" idx="3"/>
          </p:nvPr>
        </p:nvSpPr>
        <p:spPr>
          <a:xfrm>
            <a:off x="7002320" y="5012635"/>
            <a:ext cx="45339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>
            <a:off x="6343650" y="1187900"/>
            <a:ext cx="1947300" cy="109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6662050" y="2045150"/>
            <a:ext cx="555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7972425" y="2694225"/>
            <a:ext cx="424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404875" y="1579800"/>
            <a:ext cx="5694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DEFORESTATION MAPPING USING SATELLITE IMAGES</a:t>
            </a: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343650" y="4972000"/>
            <a:ext cx="5204700" cy="98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38974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UNDER THE SUPERVISION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338974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DR. RASHMI SAINI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6429375" y="4114800"/>
            <a:ext cx="2669700" cy="20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0D220-B35D-A8EB-1441-C52EB3027FFA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grpSp>
        <p:nvGrpSpPr>
          <p:cNvPr id="4" name="object 11">
            <a:extLst>
              <a:ext uri="{FF2B5EF4-FFF2-40B4-BE49-F238E27FC236}">
                <a16:creationId xmlns:a16="http://schemas.microsoft.com/office/drawing/2014/main" id="{0F5C4503-FF4E-DC75-DC27-D6C0F038A4AA}"/>
              </a:ext>
            </a:extLst>
          </p:cNvPr>
          <p:cNvGrpSpPr/>
          <p:nvPr/>
        </p:nvGrpSpPr>
        <p:grpSpPr>
          <a:xfrm>
            <a:off x="643650" y="728545"/>
            <a:ext cx="8099756" cy="5305661"/>
            <a:chOff x="152400" y="237999"/>
            <a:chExt cx="8947150" cy="5969000"/>
          </a:xfrm>
        </p:grpSpPr>
        <p:sp>
          <p:nvSpPr>
            <p:cNvPr id="5" name="object 12">
              <a:extLst>
                <a:ext uri="{FF2B5EF4-FFF2-40B4-BE49-F238E27FC236}">
                  <a16:creationId xmlns:a16="http://schemas.microsoft.com/office/drawing/2014/main" id="{039530E9-1442-510F-D76D-CA98D07A3084}"/>
                </a:ext>
              </a:extLst>
            </p:cNvPr>
            <p:cNvSpPr/>
            <p:nvPr/>
          </p:nvSpPr>
          <p:spPr>
            <a:xfrm>
              <a:off x="6429375" y="4114800"/>
              <a:ext cx="2670175" cy="208279"/>
            </a:xfrm>
            <a:custGeom>
              <a:avLst/>
              <a:gdLst/>
              <a:ahLst/>
              <a:cxnLst/>
              <a:rect l="l" t="t" r="r" b="b"/>
              <a:pathLst>
                <a:path w="2670175" h="208279">
                  <a:moveTo>
                    <a:pt x="2669699" y="208199"/>
                  </a:moveTo>
                  <a:lnTo>
                    <a:pt x="0" y="208199"/>
                  </a:lnTo>
                  <a:lnTo>
                    <a:pt x="0" y="0"/>
                  </a:lnTo>
                  <a:lnTo>
                    <a:pt x="2669699" y="0"/>
                  </a:lnTo>
                  <a:lnTo>
                    <a:pt x="2669699" y="208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1051CAED-94B2-3A1F-1186-5B4CD41A7AB5}"/>
                </a:ext>
              </a:extLst>
            </p:cNvPr>
            <p:cNvSpPr/>
            <p:nvPr/>
          </p:nvSpPr>
          <p:spPr>
            <a:xfrm>
              <a:off x="6429375" y="4114800"/>
              <a:ext cx="2670175" cy="208279"/>
            </a:xfrm>
            <a:custGeom>
              <a:avLst/>
              <a:gdLst/>
              <a:ahLst/>
              <a:cxnLst/>
              <a:rect l="l" t="t" r="r" b="b"/>
              <a:pathLst>
                <a:path w="2670175" h="208279">
                  <a:moveTo>
                    <a:pt x="0" y="0"/>
                  </a:moveTo>
                  <a:lnTo>
                    <a:pt x="2669699" y="0"/>
                  </a:lnTo>
                  <a:lnTo>
                    <a:pt x="2669699" y="208199"/>
                  </a:lnTo>
                  <a:lnTo>
                    <a:pt x="0" y="20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643E6510-587E-61CF-CDD3-D688BA1C1D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37999"/>
              <a:ext cx="6038699" cy="5969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CFD200-0ED3-6C96-6D6D-9389A6CDC859}"/>
              </a:ext>
            </a:extLst>
          </p:cNvPr>
          <p:cNvSpPr txBox="1"/>
          <p:nvPr/>
        </p:nvSpPr>
        <p:spPr>
          <a:xfrm>
            <a:off x="2804160" y="3590048"/>
            <a:ext cx="1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Dehradun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6A6CD-DEC0-F089-BFBD-AA19CA6D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06D5B-CA85-44B3-83BD-65ECD1FE5444}"/>
              </a:ext>
            </a:extLst>
          </p:cNvPr>
          <p:cNvSpPr txBox="1"/>
          <p:nvPr/>
        </p:nvSpPr>
        <p:spPr>
          <a:xfrm>
            <a:off x="268448" y="506125"/>
            <a:ext cx="291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MOSAICKING</a:t>
            </a:r>
          </a:p>
        </p:txBody>
      </p:sp>
    </p:spTree>
    <p:extLst>
      <p:ext uri="{BB962C8B-B14F-4D97-AF65-F5344CB8AC3E}">
        <p14:creationId xmlns:p14="http://schemas.microsoft.com/office/powerpoint/2010/main" val="129160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3ACF-A67C-3303-BD36-9940D181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D1DD2-BBD1-1117-F048-FC5C9971A144}"/>
              </a:ext>
            </a:extLst>
          </p:cNvPr>
          <p:cNvSpPr txBox="1"/>
          <p:nvPr/>
        </p:nvSpPr>
        <p:spPr>
          <a:xfrm>
            <a:off x="690880" y="579550"/>
            <a:ext cx="274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MASKING</a:t>
            </a:r>
          </a:p>
        </p:txBody>
      </p:sp>
    </p:spTree>
    <p:extLst>
      <p:ext uri="{BB962C8B-B14F-4D97-AF65-F5344CB8AC3E}">
        <p14:creationId xmlns:p14="http://schemas.microsoft.com/office/powerpoint/2010/main" val="323234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78FF-4250-D186-7396-9DEEB2DA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9" y="0"/>
            <a:ext cx="5878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4A660-6406-31B7-E4E7-367D6AB0C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0"/>
            <a:ext cx="5911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E84D6-4D3F-B774-1A35-F2B5EFCF620B}"/>
              </a:ext>
            </a:extLst>
          </p:cNvPr>
          <p:cNvSpPr txBox="1"/>
          <p:nvPr/>
        </p:nvSpPr>
        <p:spPr>
          <a:xfrm>
            <a:off x="4168877" y="619432"/>
            <a:ext cx="1406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MLC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32F79-61FE-B553-2F00-46D3A2D00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00" y="0"/>
            <a:ext cx="574203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32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75AF0-F778-092A-8938-3899668B6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0" y="-1"/>
            <a:ext cx="61361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421BE-7DC5-3549-21C1-8ABCA799143D}"/>
              </a:ext>
            </a:extLst>
          </p:cNvPr>
          <p:cNvSpPr txBox="1"/>
          <p:nvPr/>
        </p:nvSpPr>
        <p:spPr>
          <a:xfrm>
            <a:off x="410850" y="528320"/>
            <a:ext cx="70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MLC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E7CAD0-4933-4CE3-DFE3-18204A13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31" y="-1"/>
            <a:ext cx="608287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60A1FD-D588-857C-30C7-2C295F920C43}"/>
              </a:ext>
            </a:extLst>
          </p:cNvPr>
          <p:cNvSpPr txBox="1"/>
          <p:nvPr/>
        </p:nvSpPr>
        <p:spPr>
          <a:xfrm>
            <a:off x="6634480" y="528320"/>
            <a:ext cx="131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26867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600" cy="1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body" idx="1"/>
          </p:nvPr>
        </p:nvSpPr>
        <p:spPr>
          <a:xfrm>
            <a:off x="515938" y="1825625"/>
            <a:ext cx="10837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Utilize advanced satellite imagery and deep learning algorithms.</a:t>
            </a:r>
            <a:endParaRPr sz="1800" dirty="0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Generate highly detailed maps of deforestation patterns and hotspots.</a:t>
            </a:r>
            <a:endParaRPr sz="1800" dirty="0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Identify priority areas for conservation and intervention.</a:t>
            </a:r>
            <a:endParaRPr sz="1800" dirty="0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Contribute to understanding drivers and dynamics of deforestation.</a:t>
            </a:r>
            <a:endParaRPr sz="1800" dirty="0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Serve as valuable resources for policymakers, researchers, and communities.</a:t>
            </a:r>
            <a:endParaRPr sz="1800" dirty="0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515938" y="246621"/>
            <a:ext cx="11150700" cy="9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OUTCOMES</a:t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416375" y="6245675"/>
            <a:ext cx="1273500" cy="51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11291200" y="6343650"/>
            <a:ext cx="489900" cy="41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ctrTitle"/>
          </p:nvPr>
        </p:nvSpPr>
        <p:spPr>
          <a:xfrm>
            <a:off x="3524250" y="422375"/>
            <a:ext cx="51435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259" name="Google Shape;259;p21"/>
          <p:cNvSpPr/>
          <p:nvPr/>
        </p:nvSpPr>
        <p:spPr>
          <a:xfrm>
            <a:off x="9907375" y="330625"/>
            <a:ext cx="1836900" cy="722700"/>
          </a:xfrm>
          <a:prstGeom prst="rect">
            <a:avLst/>
          </a:prstGeom>
          <a:solidFill>
            <a:srgbClr val="2C56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453875" y="4016825"/>
            <a:ext cx="2645100" cy="42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053175" y="1531050"/>
            <a:ext cx="9919500" cy="5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Deforestation is a critical environmental issue that significantly impacts biodiversity, climate change, and human livelihoods. </a:t>
            </a: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Accurate mapping and monitoring of deforestation are essential for effective forest management and conservation strategies.</a:t>
            </a: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to develop a comprehensive deforestation mapping approach focusing on Dehradun, a district in India known for its rich forest cover. </a:t>
            </a: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indent="-285750">
              <a:buClr>
                <a:schemeClr val="lt1"/>
              </a:buClr>
              <a:buSzPts val="1800"/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primary objective is to </a:t>
            </a:r>
            <a:r>
              <a:rPr lang="en-I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</a:t>
            </a: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changes in forest cover over a five-year period, from 2015 to 2020, using remote sensing and advanced geospatial techniques.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❏"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515950" y="499600"/>
            <a:ext cx="49371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lang="en-US" dirty="0"/>
              <a:t>MOTIVATION</a:t>
            </a:r>
            <a:br>
              <a:rPr lang="en-US" dirty="0"/>
            </a:br>
            <a:endParaRPr dirty="0"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Deforestation poses a significant threat to ecosystems, biodiversity, and climate stability.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Traditional monitoring methods have limitations in coverage, frequency, and accuracy.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Integration of satellite imagery and deep learning offers a promising solution.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Satellite images provide real-time, high-resolution data for detecting changes in land cover.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sz="1800" dirty="0"/>
              <a:t>Deep learning algorithms automate the analysis of large datasets, enhancing precision in deforestation mapping.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69" name="Google Shape;269;p22"/>
          <p:cNvSpPr/>
          <p:nvPr/>
        </p:nvSpPr>
        <p:spPr>
          <a:xfrm>
            <a:off x="515950" y="6208950"/>
            <a:ext cx="1175700" cy="5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515950" y="499600"/>
            <a:ext cx="49371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lang="en-US" dirty="0"/>
              <a:t>OBJECTIVES</a:t>
            </a:r>
            <a:br>
              <a:rPr lang="en-US" dirty="0"/>
            </a:br>
            <a:endParaRPr dirty="0"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/>
              <a:t>Algorithm specific model training and optimization: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K-Mean: Train and optimize K-Means clustering algorithms to  identify distinct cluster of deforested and non- deforested area.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Random forest: Develop a random forest classifier using labelled satellite image to accurately classify deforestation pattern.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ISO Clustering: Implement the ISO Clustering algorithm to automatically detect clusters in satellite data.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MLC: Utilize maximum likelihood classifier to model the probability distribution of deforested and non- deforested classes and perform classification based on these probabilities.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84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515950" y="499600"/>
            <a:ext cx="49371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lang="en-US" dirty="0"/>
              <a:t>OVERVIEW</a:t>
            </a:r>
            <a:br>
              <a:rPr lang="en-US" dirty="0"/>
            </a:br>
            <a:endParaRPr dirty="0"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endParaRPr sz="2000" dirty="0"/>
          </a:p>
          <a:p>
            <a:pPr marL="762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project will follow a systematic approach involving: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tx1"/>
                </a:solidFill>
              </a:rPr>
              <a:t>Data collection: </a:t>
            </a:r>
            <a:r>
              <a:rPr lang="en-IN" sz="2000" dirty="0">
                <a:solidFill>
                  <a:schemeClr val="tx1"/>
                </a:solidFill>
              </a:rPr>
              <a:t>through sentinel-2, Copernicus.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tx1"/>
                </a:solidFill>
              </a:rPr>
              <a:t>Preprocessing: </a:t>
            </a:r>
            <a:r>
              <a:rPr lang="en-IN" sz="2000" dirty="0">
                <a:solidFill>
                  <a:schemeClr val="tx1"/>
                </a:solidFill>
              </a:rPr>
              <a:t>through SNAP , atmospheric correction.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</a:rPr>
              <a:t>Composing band: </a:t>
            </a:r>
            <a:r>
              <a:rPr lang="en-US" sz="2000" dirty="0">
                <a:solidFill>
                  <a:schemeClr val="tx1"/>
                </a:solidFill>
              </a:rPr>
              <a:t>merge band (2,3,4,8) through Arc GIS.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</a:rPr>
              <a:t>Mosaic: </a:t>
            </a:r>
            <a:r>
              <a:rPr lang="en-US" sz="2000" dirty="0">
                <a:solidFill>
                  <a:schemeClr val="tx1"/>
                </a:solidFill>
              </a:rPr>
              <a:t>merge three tiles through Arc GIS.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</a:rPr>
              <a:t>Masking: </a:t>
            </a:r>
            <a:r>
              <a:rPr lang="en-US" sz="2000" dirty="0">
                <a:solidFill>
                  <a:schemeClr val="tx1"/>
                </a:solidFill>
              </a:rPr>
              <a:t>extracting Dehradun shape through mosaic raster.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</a:rPr>
              <a:t>Creating training data.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</a:rPr>
              <a:t>Classification: </a:t>
            </a:r>
            <a:r>
              <a:rPr lang="en-US" sz="2000" dirty="0">
                <a:solidFill>
                  <a:schemeClr val="tx1"/>
                </a:solidFill>
              </a:rPr>
              <a:t>K-means, ISO Clustering, Random forest, MLC (Most Likelihood Classification).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84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>
            <a:spLocks noGrp="1"/>
          </p:cNvSpPr>
          <p:nvPr>
            <p:ph type="title"/>
          </p:nvPr>
        </p:nvSpPr>
        <p:spPr>
          <a:xfrm>
            <a:off x="515950" y="66923"/>
            <a:ext cx="49371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lang="en-US" dirty="0"/>
              <a:t>PROPOSED SOLUTION</a:t>
            </a:r>
            <a:endParaRPr dirty="0"/>
          </a:p>
        </p:txBody>
      </p:sp>
      <p:sp>
        <p:nvSpPr>
          <p:cNvPr id="278" name="Google Shape;278;p23"/>
          <p:cNvSpPr txBox="1">
            <a:spLocks noGrp="1"/>
          </p:cNvSpPr>
          <p:nvPr>
            <p:ph type="sldNum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515950" y="6257925"/>
            <a:ext cx="1088400" cy="51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11217725" y="6331400"/>
            <a:ext cx="661200" cy="428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5055143" y="568960"/>
            <a:ext cx="5734777" cy="5762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1187-E05A-AFB4-37E9-F0EF9F065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77" y="96130"/>
            <a:ext cx="8686785" cy="1169814"/>
          </a:xfrm>
        </p:spPr>
        <p:txBody>
          <a:bodyPr/>
          <a:lstStyle/>
          <a:p>
            <a:r>
              <a:rPr lang="en-US" spc="5" dirty="0">
                <a:solidFill>
                  <a:schemeClr val="bg1"/>
                </a:solidFill>
              </a:rPr>
              <a:t>Processing of sentinel-2 data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074EF-A6B6-B8A3-C97A-C5820C37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382">
            <a:off x="254480" y="96130"/>
            <a:ext cx="7983836" cy="4490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34DBDE-FC10-0E89-387A-1ABD41A5F4DA}"/>
              </a:ext>
            </a:extLst>
          </p:cNvPr>
          <p:cNvSpPr/>
          <p:nvPr/>
        </p:nvSpPr>
        <p:spPr>
          <a:xfrm>
            <a:off x="6951492" y="3414255"/>
            <a:ext cx="3000755" cy="300075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00" r="-49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35E898-DD1D-FE25-29ED-4922021E0F93}"/>
              </a:ext>
            </a:extLst>
          </p:cNvPr>
          <p:cNvSpPr/>
          <p:nvPr/>
        </p:nvSpPr>
        <p:spPr>
          <a:xfrm>
            <a:off x="9848996" y="6301586"/>
            <a:ext cx="51625" cy="51625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199B6B-5F02-709E-D4C4-D41B0546F11D}"/>
              </a:ext>
            </a:extLst>
          </p:cNvPr>
          <p:cNvSpPr/>
          <p:nvPr/>
        </p:nvSpPr>
        <p:spPr>
          <a:xfrm>
            <a:off x="10015360" y="3414245"/>
            <a:ext cx="1824459" cy="1824459"/>
          </a:xfrm>
          <a:prstGeom prst="rect">
            <a:avLst/>
          </a:prstGeom>
          <a:blipFill rotWithShape="0">
            <a:blip r:embed="rId4"/>
            <a:srcRect/>
            <a:stretch>
              <a:fillRect l="-40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BFB692-7BCC-EFAE-75A1-25F22BB72EA8}"/>
              </a:ext>
            </a:extLst>
          </p:cNvPr>
          <p:cNvSpPr/>
          <p:nvPr/>
        </p:nvSpPr>
        <p:spPr>
          <a:xfrm>
            <a:off x="10015360" y="5291558"/>
            <a:ext cx="1824460" cy="111328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00705B-C81E-21E9-6D8D-390E503E4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246" y="5259069"/>
            <a:ext cx="1975593" cy="1155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52D705-E820-1494-DD9D-00666FA8FC52}"/>
              </a:ext>
            </a:extLst>
          </p:cNvPr>
          <p:cNvSpPr txBox="1"/>
          <p:nvPr/>
        </p:nvSpPr>
        <p:spPr>
          <a:xfrm>
            <a:off x="8451869" y="483313"/>
            <a:ext cx="367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Composite of Sentinel-2 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87CB5-CBD4-DC72-091B-B8FADF48D051}"/>
              </a:ext>
            </a:extLst>
          </p:cNvPr>
          <p:cNvSpPr txBox="1"/>
          <p:nvPr/>
        </p:nvSpPr>
        <p:spPr>
          <a:xfrm>
            <a:off x="345440" y="6096000"/>
            <a:ext cx="1259840" cy="665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A85E33-51F4-700C-5EDE-B58B7940DE44}"/>
              </a:ext>
            </a:extLst>
          </p:cNvPr>
          <p:cNvSpPr txBox="1"/>
          <p:nvPr/>
        </p:nvSpPr>
        <p:spPr>
          <a:xfrm>
            <a:off x="10681909" y="6404838"/>
            <a:ext cx="1510091" cy="665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492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00D1C-C19F-D169-33FE-62193E733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A2744-BAC1-6177-6C00-A23371199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E5D4632-1203-78B3-7AC9-9C07FEC12C1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F55858-7771-9556-CBE5-75EB980D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04"/>
            <a:ext cx="12191999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4C7FDD-5F9F-196B-E694-BA28158CA69E}"/>
              </a:ext>
            </a:extLst>
          </p:cNvPr>
          <p:cNvSpPr txBox="1"/>
          <p:nvPr/>
        </p:nvSpPr>
        <p:spPr>
          <a:xfrm>
            <a:off x="1011924" y="681037"/>
            <a:ext cx="3336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15199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15950" y="1164325"/>
            <a:ext cx="11150700" cy="5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IN" sz="2000" dirty="0"/>
          </a:p>
        </p:txBody>
      </p:sp>
      <p:sp>
        <p:nvSpPr>
          <p:cNvPr id="270" name="Google Shape;270;p22"/>
          <p:cNvSpPr/>
          <p:nvPr/>
        </p:nvSpPr>
        <p:spPr>
          <a:xfrm>
            <a:off x="11278950" y="6294675"/>
            <a:ext cx="502200" cy="48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43A53-8C8F-BDDD-E561-7E01D322F28F}"/>
              </a:ext>
            </a:extLst>
          </p:cNvPr>
          <p:cNvSpPr/>
          <p:nvPr/>
        </p:nvSpPr>
        <p:spPr>
          <a:xfrm>
            <a:off x="268448" y="6082018"/>
            <a:ext cx="1543574" cy="7025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8B444-3B3B-B977-7E94-64209E475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2" y="499600"/>
            <a:ext cx="2070100" cy="1696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43C8F-DF66-D832-A538-C812B9592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57" y="1744112"/>
            <a:ext cx="2070735" cy="169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54D38-1116-5ECF-50EE-339F03BA5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18" y="2688171"/>
            <a:ext cx="4113432" cy="3274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AE9B39-DC70-02E6-0F61-0149C73070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7" y="2917646"/>
            <a:ext cx="2070735" cy="1694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2C4BAE-1E05-EF75-49B0-AE5D436877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4" y="4097098"/>
            <a:ext cx="2080210" cy="16941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5EE8CB-FCCB-2BF2-8283-E2637E2000D5}"/>
              </a:ext>
            </a:extLst>
          </p:cNvPr>
          <p:cNvSpPr txBox="1"/>
          <p:nvPr/>
        </p:nvSpPr>
        <p:spPr>
          <a:xfrm>
            <a:off x="1260952" y="5791278"/>
            <a:ext cx="121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BAND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9EC9BC-29E3-C789-7561-1B23074DE844}"/>
              </a:ext>
            </a:extLst>
          </p:cNvPr>
          <p:cNvSpPr txBox="1"/>
          <p:nvPr/>
        </p:nvSpPr>
        <p:spPr>
          <a:xfrm>
            <a:off x="2984500" y="4611826"/>
            <a:ext cx="121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BAND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E0D83-D80F-86E9-3435-7EAEBEC6522B}"/>
              </a:ext>
            </a:extLst>
          </p:cNvPr>
          <p:cNvSpPr txBox="1"/>
          <p:nvPr/>
        </p:nvSpPr>
        <p:spPr>
          <a:xfrm>
            <a:off x="4549060" y="3505762"/>
            <a:ext cx="121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BAND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02BF18-E3CC-49E3-AEA0-09FC0192F4FA}"/>
              </a:ext>
            </a:extLst>
          </p:cNvPr>
          <p:cNvSpPr txBox="1"/>
          <p:nvPr/>
        </p:nvSpPr>
        <p:spPr>
          <a:xfrm>
            <a:off x="6118438" y="2183138"/>
            <a:ext cx="121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BAND 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B07C2-05E2-71F3-7019-FAF635E58599}"/>
              </a:ext>
            </a:extLst>
          </p:cNvPr>
          <p:cNvSpPr txBox="1"/>
          <p:nvPr/>
        </p:nvSpPr>
        <p:spPr>
          <a:xfrm>
            <a:off x="5517079" y="3878469"/>
            <a:ext cx="157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COMPOSITION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002D519-7652-5AC3-F2B0-AAFBB4256693}"/>
              </a:ext>
            </a:extLst>
          </p:cNvPr>
          <p:cNvSpPr/>
          <p:nvPr/>
        </p:nvSpPr>
        <p:spPr>
          <a:xfrm>
            <a:off x="5311382" y="4186245"/>
            <a:ext cx="2023696" cy="372707"/>
          </a:xfrm>
          <a:prstGeom prst="rightArrow">
            <a:avLst>
              <a:gd name="adj1" fmla="val 50000"/>
              <a:gd name="adj2" fmla="val 7638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2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428</Words>
  <Application>Microsoft Office PowerPoint</Application>
  <PresentationFormat>Widescreen</PresentationFormat>
  <Paragraphs>84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Wingdings</vt:lpstr>
      <vt:lpstr>Times New Roman</vt:lpstr>
      <vt:lpstr>Corbel</vt:lpstr>
      <vt:lpstr>Calibri</vt:lpstr>
      <vt:lpstr>Arial</vt:lpstr>
      <vt:lpstr>Office Theme</vt:lpstr>
      <vt:lpstr>PowerPoint Presentation</vt:lpstr>
      <vt:lpstr>INTRODUCTION</vt:lpstr>
      <vt:lpstr>MOTIVATION </vt:lpstr>
      <vt:lpstr>OBJECTIVES </vt:lpstr>
      <vt:lpstr>OVERVIEW </vt:lpstr>
      <vt:lpstr>PROPOSED SOLUTION</vt:lpstr>
      <vt:lpstr>Processing of sentinel-2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abhi</cp:lastModifiedBy>
  <cp:revision>12</cp:revision>
  <dcterms:modified xsi:type="dcterms:W3CDTF">2024-06-07T07:27:47Z</dcterms:modified>
</cp:coreProperties>
</file>